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sldIdLst>
    <p:sldId id="269" r:id="rId2"/>
    <p:sldId id="270" r:id="rId3"/>
    <p:sldId id="271" r:id="rId4"/>
    <p:sldId id="275" r:id="rId5"/>
    <p:sldId id="272" r:id="rId6"/>
    <p:sldId id="273" r:id="rId7"/>
    <p:sldId id="274" r:id="rId8"/>
    <p:sldId id="265" r:id="rId9"/>
    <p:sldId id="268" r:id="rId10"/>
    <p:sldId id="267" r:id="rId11"/>
    <p:sldId id="257" r:id="rId12"/>
    <p:sldId id="258" r:id="rId13"/>
    <p:sldId id="259" r:id="rId14"/>
    <p:sldId id="260" r:id="rId15"/>
    <p:sldId id="261" r:id="rId16"/>
    <p:sldId id="262" r:id="rId17"/>
    <p:sldId id="263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48" d="100"/>
          <a:sy n="48" d="100"/>
        </p:scale>
        <p:origin x="-72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printerSettings" Target="printerSettings/printerSettings1.bin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E6EDAB-DF38-5A44-915B-BB0184768A0D}" type="datetimeFigureOut">
              <a:rPr lang="en-US" smtClean="0"/>
              <a:t>5/31/16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437217-54AA-CF43-82DE-1DED8D9CF1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626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CCB0916-224C-7D48-A9B7-EDB8B6FE0FBB}" type="slidenum">
              <a:rPr lang="en-US" sz="1200"/>
              <a:pPr/>
              <a:t>11</a:t>
            </a:fld>
            <a:endParaRPr lang="en-US" sz="1200"/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B4691996-7DF4-A342-8AD4-3B0A8A301BA1}" type="slidenum">
              <a:rPr lang="en-US" sz="1200"/>
              <a:pPr/>
              <a:t>12</a:t>
            </a:fld>
            <a:endParaRPr lang="en-US" sz="1200"/>
          </a:p>
        </p:txBody>
      </p:sp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7EE9785-6E72-8B4F-819C-03EE17E83967}" type="slidenum">
              <a:rPr lang="en-US" sz="1200"/>
              <a:pPr/>
              <a:t>13</a:t>
            </a:fld>
            <a:endParaRPr lang="en-US" sz="1200"/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1C0EE20F-10CD-1B40-B6A4-D5988B6EEB06}" type="slidenum">
              <a:rPr lang="en-US" sz="1200"/>
              <a:pPr/>
              <a:t>16</a:t>
            </a:fld>
            <a:endParaRPr lang="en-US" sz="1200"/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D23302A1-895D-8746-8023-D47CF4582BB2}" type="slidenum">
              <a:rPr lang="en-US" sz="1200"/>
              <a:pPr/>
              <a:t>17</a:t>
            </a:fld>
            <a:endParaRPr lang="en-US" sz="1200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E654C1F-CFAE-C849-8500-D646ADFCE5F3}" type="slidenum">
              <a:rPr lang="en-US" sz="1200"/>
              <a:pPr eaLnBrk="1" hangingPunct="1"/>
              <a:t>21</a:t>
            </a:fld>
            <a:endParaRPr lang="en-US" sz="1200"/>
          </a:p>
        </p:txBody>
      </p:sp>
      <p:sp>
        <p:nvSpPr>
          <p:cNvPr id="6553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6553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fontAlgn="auto" hangingPunct="1">
              <a:spcBef>
                <a:spcPts val="450"/>
              </a:spcBef>
              <a:spcAft>
                <a:spcPts val="0"/>
              </a:spcAft>
              <a:defRPr/>
            </a:pPr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CA2BE237-8DCA-4444-956F-EBF3BFFE3716}" type="slidenum">
              <a:rPr lang="en-US" sz="1200"/>
              <a:pPr eaLnBrk="1" hangingPunct="1"/>
              <a:t>22</a:t>
            </a:fld>
            <a:endParaRPr lang="en-US" sz="1200"/>
          </a:p>
        </p:txBody>
      </p:sp>
      <p:sp>
        <p:nvSpPr>
          <p:cNvPr id="66561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66562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mtClean="0"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9D3013E-8CB1-364A-902E-95E5A2030CF3}" type="slidenum">
              <a:rPr lang="en-US" sz="1200"/>
              <a:pPr eaLnBrk="1" hangingPunct="1"/>
              <a:t>25</a:t>
            </a:fld>
            <a:endParaRPr lang="en-US" sz="1200"/>
          </a:p>
        </p:txBody>
      </p:sp>
      <p:sp>
        <p:nvSpPr>
          <p:cNvPr id="757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757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fontAlgn="auto" hangingPunct="1">
              <a:spcBef>
                <a:spcPts val="450"/>
              </a:spcBef>
              <a:spcAft>
                <a:spcPts val="0"/>
              </a:spcAft>
              <a:defRPr/>
            </a:pPr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BA182-2455-FC4E-A206-83CA73FC94C3}" type="datetimeFigureOut">
              <a:rPr lang="en-US" smtClean="0"/>
              <a:t>5/31/16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49F1C-3765-F349-8D13-546EF1E39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872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BA182-2455-FC4E-A206-83CA73FC94C3}" type="datetimeFigureOut">
              <a:rPr lang="en-US" smtClean="0"/>
              <a:t>5/31/16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49F1C-3765-F349-8D13-546EF1E39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437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BA182-2455-FC4E-A206-83CA73FC94C3}" type="datetimeFigureOut">
              <a:rPr lang="en-US" smtClean="0"/>
              <a:t>5/31/16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49F1C-3765-F349-8D13-546EF1E39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3371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BA9446-4306-7B4F-AA23-2FB6512F08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7470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27AA00-F74C-9D4F-9118-507232C1CA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508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BA182-2455-FC4E-A206-83CA73FC94C3}" type="datetimeFigureOut">
              <a:rPr lang="en-US" smtClean="0"/>
              <a:t>5/31/16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49F1C-3765-F349-8D13-546EF1E39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767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BA182-2455-FC4E-A206-83CA73FC94C3}" type="datetimeFigureOut">
              <a:rPr lang="en-US" smtClean="0"/>
              <a:t>5/31/16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49F1C-3765-F349-8D13-546EF1E39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246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BA182-2455-FC4E-A206-83CA73FC94C3}" type="datetimeFigureOut">
              <a:rPr lang="en-US" smtClean="0"/>
              <a:t>5/31/16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49F1C-3765-F349-8D13-546EF1E39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294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BA182-2455-FC4E-A206-83CA73FC94C3}" type="datetimeFigureOut">
              <a:rPr lang="en-US" smtClean="0"/>
              <a:t>5/31/16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49F1C-3765-F349-8D13-546EF1E39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128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BA182-2455-FC4E-A206-83CA73FC94C3}" type="datetimeFigureOut">
              <a:rPr lang="en-US" smtClean="0"/>
              <a:t>5/31/16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49F1C-3765-F349-8D13-546EF1E39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662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BA182-2455-FC4E-A206-83CA73FC94C3}" type="datetimeFigureOut">
              <a:rPr lang="en-US" smtClean="0"/>
              <a:t>5/31/16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49F1C-3765-F349-8D13-546EF1E39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509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BA182-2455-FC4E-A206-83CA73FC94C3}" type="datetimeFigureOut">
              <a:rPr lang="en-US" smtClean="0"/>
              <a:t>5/31/16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49F1C-3765-F349-8D13-546EF1E39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429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BA182-2455-FC4E-A206-83CA73FC94C3}" type="datetimeFigureOut">
              <a:rPr lang="en-US" smtClean="0"/>
              <a:t>5/31/16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49F1C-3765-F349-8D13-546EF1E39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162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BA182-2455-FC4E-A206-83CA73FC94C3}" type="datetimeFigureOut">
              <a:rPr lang="en-US" smtClean="0"/>
              <a:t>5/31/16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D49F1C-3765-F349-8D13-546EF1E39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055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4.jpeg"/><Relationship Id="rId3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6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3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World War Two: War in Europe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817240" cy="4899802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Didot"/>
                <a:cs typeface="Didot"/>
              </a:rPr>
              <a:t>War in Europe starts on September 1, 1939 when Hitler invades the Soviet Union</a:t>
            </a:r>
          </a:p>
          <a:p>
            <a:r>
              <a:rPr lang="en-US" dirty="0" smtClean="0">
                <a:latin typeface="Didot"/>
                <a:cs typeface="Didot"/>
              </a:rPr>
              <a:t>Immediately, Germany and Italy are involved in a continent wide conflict against the French, Russians, and the British</a:t>
            </a:r>
          </a:p>
          <a:p>
            <a:r>
              <a:rPr lang="en-US" dirty="0" smtClean="0">
                <a:latin typeface="Didot"/>
                <a:cs typeface="Didot"/>
              </a:rPr>
              <a:t>Axis has a string of successes in the war that last until 1942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1417638"/>
            <a:ext cx="3263900" cy="248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1109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Didot"/>
                <a:cs typeface="Didot"/>
              </a:rPr>
              <a:t>Area Bombing Campaigns in Germany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8432" y="1143000"/>
            <a:ext cx="5278267" cy="5715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latin typeface="Didot"/>
                <a:cs typeface="Didot"/>
              </a:rPr>
              <a:t>To relieve pressure on Stalin and the Soviet Union, Allied bombers attack German cities</a:t>
            </a:r>
          </a:p>
          <a:p>
            <a:r>
              <a:rPr lang="en-US" dirty="0" smtClean="0">
                <a:latin typeface="Didot"/>
                <a:cs typeface="Didot"/>
              </a:rPr>
              <a:t>Target political and industrial centers, massive destruction and civilian casualties</a:t>
            </a:r>
          </a:p>
          <a:p>
            <a:r>
              <a:rPr lang="en-US" dirty="0" smtClean="0">
                <a:latin typeface="Didot"/>
                <a:cs typeface="Didot"/>
              </a:rPr>
              <a:t>To note: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Firebombing of Dresden February 1943</a:t>
            </a:r>
          </a:p>
          <a:p>
            <a:pPr lvl="2"/>
            <a:r>
              <a:rPr lang="en-US" dirty="0" smtClean="0">
                <a:latin typeface="Didot"/>
                <a:cs typeface="Didot"/>
              </a:rPr>
              <a:t>Massive aerial attack on the city of Dresden</a:t>
            </a:r>
          </a:p>
          <a:p>
            <a:pPr lvl="2"/>
            <a:r>
              <a:rPr lang="en-US" dirty="0" smtClean="0">
                <a:latin typeface="Didot"/>
                <a:cs typeface="Didot"/>
              </a:rPr>
              <a:t>City destroyed; approximately 25,000 people killed</a:t>
            </a:r>
          </a:p>
          <a:p>
            <a:pPr lvl="2"/>
            <a:r>
              <a:rPr lang="en-US" dirty="0" smtClean="0">
                <a:latin typeface="Didot"/>
                <a:cs typeface="Didot"/>
              </a:rPr>
              <a:t>Military significance debated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Tuskegee Airmen:</a:t>
            </a:r>
          </a:p>
          <a:p>
            <a:pPr lvl="2"/>
            <a:r>
              <a:rPr lang="en-US" dirty="0" smtClean="0">
                <a:latin typeface="Didot"/>
                <a:cs typeface="Didot"/>
              </a:rPr>
              <a:t>All black squadron, protected bombers from enemy pilots</a:t>
            </a:r>
          </a:p>
          <a:p>
            <a:pPr lvl="2"/>
            <a:r>
              <a:rPr lang="en-US" dirty="0" smtClean="0">
                <a:latin typeface="Didot"/>
                <a:cs typeface="Didot"/>
              </a:rPr>
              <a:t>15000+ missions, zero casualties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0081" y="4307024"/>
            <a:ext cx="3161446" cy="239223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2554" y="1527858"/>
            <a:ext cx="2998973" cy="232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4511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3600" dirty="0" smtClean="0">
                <a:latin typeface="Didot" charset="0"/>
                <a:ea typeface="ＭＳ Ｐゴシック" charset="0"/>
                <a:cs typeface="ＭＳ Ｐゴシック" charset="0"/>
              </a:rPr>
              <a:t>The Liberation of France: The </a:t>
            </a:r>
            <a:r>
              <a:rPr lang="en-US" sz="3600" dirty="0">
                <a:latin typeface="Didot" charset="0"/>
                <a:ea typeface="ＭＳ Ｐゴシック" charset="0"/>
                <a:cs typeface="ＭＳ Ｐゴシック" charset="0"/>
              </a:rPr>
              <a:t>Normandy </a:t>
            </a:r>
            <a:r>
              <a:rPr lang="en-US" sz="3600" dirty="0" smtClean="0">
                <a:latin typeface="Didot" charset="0"/>
                <a:ea typeface="ＭＳ Ｐゴシック" charset="0"/>
                <a:cs typeface="ＭＳ Ｐゴシック" charset="0"/>
              </a:rPr>
              <a:t>Invasion June 1944</a:t>
            </a:r>
            <a:endParaRPr lang="en-US" sz="3600" dirty="0">
              <a:latin typeface="Didot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199" y="1282935"/>
            <a:ext cx="8834611" cy="5060479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800" dirty="0">
                <a:latin typeface="Didot" charset="0"/>
                <a:ea typeface="ＭＳ Ｐゴシック" charset="0"/>
                <a:cs typeface="ＭＳ Ｐゴシック" charset="0"/>
              </a:rPr>
              <a:t>Full scale assault by the Americans, British, and Canadians on German forces by cutting across the English channel into France along the Normandy coast.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>
                <a:latin typeface="Didot" charset="0"/>
                <a:ea typeface="ＭＳ Ｐゴシック" charset="0"/>
                <a:cs typeface="ＭＳ Ｐゴシック" charset="0"/>
              </a:rPr>
              <a:t>Two goals: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>
                <a:latin typeface="Didot" charset="0"/>
                <a:ea typeface="ＭＳ Ｐゴシック" charset="0"/>
              </a:rPr>
              <a:t>Open a Western Front in </a:t>
            </a:r>
            <a:endParaRPr lang="en-US" sz="2400" dirty="0" smtClean="0">
              <a:latin typeface="Didot" charset="0"/>
              <a:ea typeface="ＭＳ Ｐゴシック" charset="0"/>
            </a:endParaRPr>
          </a:p>
          <a:p>
            <a:pPr marL="457200" lvl="1" indent="0" eaLnBrk="1" hangingPunct="1">
              <a:lnSpc>
                <a:spcPct val="90000"/>
              </a:lnSpc>
              <a:buNone/>
            </a:pPr>
            <a:r>
              <a:rPr lang="en-US" sz="2400" dirty="0">
                <a:latin typeface="Didot" charset="0"/>
                <a:ea typeface="ＭＳ Ｐゴシック" charset="0"/>
              </a:rPr>
              <a:t> </a:t>
            </a:r>
            <a:r>
              <a:rPr lang="en-US" sz="2400" dirty="0" smtClean="0">
                <a:latin typeface="Didot" charset="0"/>
                <a:ea typeface="ＭＳ Ｐゴシック" charset="0"/>
              </a:rPr>
              <a:t>  the </a:t>
            </a:r>
            <a:r>
              <a:rPr lang="en-US" sz="2400" dirty="0">
                <a:latin typeface="Didot" charset="0"/>
                <a:ea typeface="ＭＳ Ｐゴシック" charset="0"/>
              </a:rPr>
              <a:t>war which will force </a:t>
            </a:r>
            <a:endParaRPr lang="en-US" sz="2400" dirty="0" smtClean="0">
              <a:latin typeface="Didot" charset="0"/>
              <a:ea typeface="ＭＳ Ｐゴシック" charset="0"/>
            </a:endParaRPr>
          </a:p>
          <a:p>
            <a:pPr marL="457200" lvl="1" indent="0" eaLnBrk="1" hangingPunct="1">
              <a:lnSpc>
                <a:spcPct val="90000"/>
              </a:lnSpc>
              <a:buNone/>
            </a:pPr>
            <a:r>
              <a:rPr lang="en-US" sz="2400" dirty="0">
                <a:latin typeface="Didot" charset="0"/>
                <a:ea typeface="ＭＳ Ｐゴシック" charset="0"/>
              </a:rPr>
              <a:t> </a:t>
            </a:r>
            <a:r>
              <a:rPr lang="en-US" sz="2400" dirty="0" smtClean="0">
                <a:latin typeface="Didot" charset="0"/>
                <a:ea typeface="ＭＳ Ｐゴシック" charset="0"/>
              </a:rPr>
              <a:t>  Hitler </a:t>
            </a:r>
            <a:r>
              <a:rPr lang="en-US" sz="2400" dirty="0">
                <a:latin typeface="Didot" charset="0"/>
                <a:ea typeface="ＭＳ Ｐゴシック" charset="0"/>
              </a:rPr>
              <a:t>to fight both </a:t>
            </a:r>
            <a:r>
              <a:rPr lang="en-US" sz="2400" dirty="0" smtClean="0">
                <a:latin typeface="Didot" charset="0"/>
                <a:ea typeface="ＭＳ Ｐゴシック" charset="0"/>
              </a:rPr>
              <a:t>the</a:t>
            </a:r>
          </a:p>
          <a:p>
            <a:pPr marL="457200" lvl="1" indent="0" eaLnBrk="1" hangingPunct="1">
              <a:lnSpc>
                <a:spcPct val="90000"/>
              </a:lnSpc>
              <a:buNone/>
            </a:pPr>
            <a:r>
              <a:rPr lang="en-US" sz="2400" dirty="0">
                <a:latin typeface="Didot" charset="0"/>
                <a:ea typeface="ＭＳ Ｐゴシック" charset="0"/>
              </a:rPr>
              <a:t> </a:t>
            </a:r>
            <a:r>
              <a:rPr lang="en-US" sz="2400" dirty="0" smtClean="0">
                <a:latin typeface="Didot" charset="0"/>
                <a:ea typeface="ＭＳ Ｐゴシック" charset="0"/>
              </a:rPr>
              <a:t>  Soviet </a:t>
            </a:r>
            <a:r>
              <a:rPr lang="en-US" sz="2400" dirty="0">
                <a:latin typeface="Didot" charset="0"/>
                <a:ea typeface="ＭＳ Ｐゴシック" charset="0"/>
              </a:rPr>
              <a:t>Union to the East </a:t>
            </a:r>
            <a:r>
              <a:rPr lang="en-US" sz="2400" dirty="0" smtClean="0">
                <a:latin typeface="Didot" charset="0"/>
                <a:ea typeface="ＭＳ Ｐゴシック" charset="0"/>
              </a:rPr>
              <a:t>and</a:t>
            </a:r>
          </a:p>
          <a:p>
            <a:pPr marL="457200" lvl="1" indent="0" eaLnBrk="1" hangingPunct="1">
              <a:lnSpc>
                <a:spcPct val="90000"/>
              </a:lnSpc>
              <a:buNone/>
            </a:pPr>
            <a:r>
              <a:rPr lang="en-US" sz="2400" dirty="0" smtClean="0">
                <a:latin typeface="Didot" charset="0"/>
                <a:ea typeface="ＭＳ Ｐゴシック" charset="0"/>
              </a:rPr>
              <a:t>   Great </a:t>
            </a:r>
            <a:r>
              <a:rPr lang="en-US" sz="2400" dirty="0">
                <a:latin typeface="Didot" charset="0"/>
                <a:ea typeface="ＭＳ Ｐゴシック" charset="0"/>
              </a:rPr>
              <a:t>Britain and the United </a:t>
            </a:r>
            <a:endParaRPr lang="en-US" sz="2400" dirty="0" smtClean="0">
              <a:latin typeface="Didot" charset="0"/>
              <a:ea typeface="ＭＳ Ｐゴシック" charset="0"/>
            </a:endParaRPr>
          </a:p>
          <a:p>
            <a:pPr marL="457200" lvl="1" indent="0" eaLnBrk="1" hangingPunct="1">
              <a:lnSpc>
                <a:spcPct val="90000"/>
              </a:lnSpc>
              <a:buNone/>
            </a:pPr>
            <a:r>
              <a:rPr lang="en-US" sz="2400" dirty="0">
                <a:latin typeface="Didot" charset="0"/>
                <a:ea typeface="ＭＳ Ｐゴシック" charset="0"/>
              </a:rPr>
              <a:t> </a:t>
            </a:r>
            <a:r>
              <a:rPr lang="en-US" sz="2400" dirty="0" smtClean="0">
                <a:latin typeface="Didot" charset="0"/>
                <a:ea typeface="ＭＳ Ｐゴシック" charset="0"/>
              </a:rPr>
              <a:t> States </a:t>
            </a:r>
            <a:r>
              <a:rPr lang="en-US" sz="2400" dirty="0">
                <a:latin typeface="Didot" charset="0"/>
                <a:ea typeface="ＭＳ Ｐゴシック" charset="0"/>
              </a:rPr>
              <a:t>to the West.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>
                <a:latin typeface="Didot" charset="0"/>
                <a:ea typeface="ＭＳ Ｐゴシック" charset="0"/>
              </a:rPr>
              <a:t>Liberate France from Nazi </a:t>
            </a:r>
            <a:endParaRPr lang="en-US" sz="2400" dirty="0" smtClean="0">
              <a:latin typeface="Didot" charset="0"/>
              <a:ea typeface="ＭＳ Ｐゴシック" charset="0"/>
            </a:endParaRPr>
          </a:p>
          <a:p>
            <a:pPr marL="457200" lvl="1" indent="0" eaLnBrk="1" hangingPunct="1">
              <a:lnSpc>
                <a:spcPct val="90000"/>
              </a:lnSpc>
              <a:buNone/>
            </a:pPr>
            <a:r>
              <a:rPr lang="en-US" sz="2400" dirty="0">
                <a:latin typeface="Didot" charset="0"/>
                <a:ea typeface="ＭＳ Ｐゴシック" charset="0"/>
              </a:rPr>
              <a:t> </a:t>
            </a:r>
            <a:r>
              <a:rPr lang="en-US" sz="2400" dirty="0" smtClean="0">
                <a:latin typeface="Didot" charset="0"/>
                <a:ea typeface="ＭＳ Ｐゴシック" charset="0"/>
              </a:rPr>
              <a:t> occupation </a:t>
            </a:r>
            <a:r>
              <a:rPr lang="en-US" sz="2400" dirty="0">
                <a:latin typeface="Didot" charset="0"/>
                <a:ea typeface="ＭＳ Ｐゴシック" charset="0"/>
              </a:rPr>
              <a:t>and then move </a:t>
            </a:r>
            <a:endParaRPr lang="en-US" sz="2400" dirty="0" smtClean="0">
              <a:latin typeface="Didot" charset="0"/>
              <a:ea typeface="ＭＳ Ｐゴシック" charset="0"/>
            </a:endParaRPr>
          </a:p>
          <a:p>
            <a:pPr marL="457200" lvl="1" indent="0" eaLnBrk="1" hangingPunct="1">
              <a:lnSpc>
                <a:spcPct val="90000"/>
              </a:lnSpc>
              <a:buNone/>
            </a:pPr>
            <a:r>
              <a:rPr lang="en-US" sz="2400" dirty="0">
                <a:latin typeface="Didot" charset="0"/>
                <a:ea typeface="ＭＳ Ｐゴシック" charset="0"/>
              </a:rPr>
              <a:t> </a:t>
            </a:r>
            <a:r>
              <a:rPr lang="en-US" sz="2400" dirty="0" smtClean="0">
                <a:latin typeface="Didot" charset="0"/>
                <a:ea typeface="ＭＳ Ｐゴシック" charset="0"/>
              </a:rPr>
              <a:t> into </a:t>
            </a:r>
            <a:r>
              <a:rPr lang="en-US" sz="2400" dirty="0">
                <a:latin typeface="Didot" charset="0"/>
                <a:ea typeface="ＭＳ Ｐゴシック" charset="0"/>
              </a:rPr>
              <a:t>Germany to further </a:t>
            </a:r>
            <a:r>
              <a:rPr lang="en-US" sz="2400" dirty="0" smtClean="0">
                <a:latin typeface="Didot" charset="0"/>
                <a:ea typeface="ＭＳ Ｐゴシック" charset="0"/>
              </a:rPr>
              <a:t>fight</a:t>
            </a:r>
          </a:p>
          <a:p>
            <a:pPr marL="457200" lvl="1" indent="0" eaLnBrk="1" hangingPunct="1">
              <a:lnSpc>
                <a:spcPct val="90000"/>
              </a:lnSpc>
              <a:buNone/>
            </a:pPr>
            <a:r>
              <a:rPr lang="en-US" sz="2400" dirty="0">
                <a:latin typeface="Didot" charset="0"/>
                <a:ea typeface="ＭＳ Ｐゴシック" charset="0"/>
              </a:rPr>
              <a:t> </a:t>
            </a:r>
            <a:r>
              <a:rPr lang="en-US" sz="2400" dirty="0" smtClean="0">
                <a:latin typeface="Didot" charset="0"/>
                <a:ea typeface="ＭＳ Ｐゴシック" charset="0"/>
              </a:rPr>
              <a:t> </a:t>
            </a:r>
            <a:r>
              <a:rPr lang="en-US" sz="2400" dirty="0">
                <a:latin typeface="Didot" charset="0"/>
                <a:ea typeface="ＭＳ Ｐゴシック" charset="0"/>
              </a:rPr>
              <a:t>the Nazis.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>
                <a:latin typeface="Didot" charset="0"/>
                <a:ea typeface="ＭＳ Ｐゴシック" charset="0"/>
                <a:cs typeface="ＭＳ Ｐゴシック" charset="0"/>
              </a:rPr>
              <a:t>Supreme Allied Commander: United States General Dwight Eisenhower.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632" y="2619185"/>
            <a:ext cx="4460367" cy="2621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09754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143000"/>
          </a:xfrm>
        </p:spPr>
        <p:txBody>
          <a:bodyPr/>
          <a:lstStyle/>
          <a:p>
            <a:pPr eaLnBrk="1" hangingPunct="1"/>
            <a:r>
              <a:rPr lang="en-US">
                <a:latin typeface="Didot" charset="0"/>
                <a:ea typeface="ＭＳ Ｐゴシック" charset="0"/>
                <a:cs typeface="ＭＳ Ｐゴシック" charset="0"/>
              </a:rPr>
              <a:t>Plan of Attack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914400"/>
            <a:ext cx="4154161" cy="5752618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800" dirty="0">
                <a:latin typeface="Didot" charset="0"/>
                <a:ea typeface="ＭＳ Ｐゴシック" charset="0"/>
                <a:cs typeface="ＭＳ Ｐゴシック" charset="0"/>
              </a:rPr>
              <a:t>Phase One: Air Assault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>
                <a:latin typeface="Didot" charset="0"/>
                <a:ea typeface="ＭＳ Ｐゴシック" charset="0"/>
              </a:rPr>
              <a:t>More than 13,000 fighter, bomber, and transport aircraft would fly over France bombing and parachuting in troops.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>
                <a:latin typeface="Didot" charset="0"/>
                <a:ea typeface="ＭＳ Ｐゴシック" charset="0"/>
                <a:cs typeface="ＭＳ Ｐゴシック" charset="0"/>
              </a:rPr>
              <a:t>Phase Two: Amphibious Landing of Infantry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>
                <a:latin typeface="Didot" charset="0"/>
                <a:ea typeface="ＭＳ Ｐゴシック" charset="0"/>
              </a:rPr>
              <a:t>Land over 130,000 troops on the French shore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>
                <a:latin typeface="Didot" charset="0"/>
                <a:ea typeface="ＭＳ Ｐゴシック" charset="0"/>
              </a:rPr>
              <a:t>Largest single-day amphibious invasion of all time.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>
                <a:latin typeface="Didot" charset="0"/>
                <a:ea typeface="ＭＳ Ｐゴシック" charset="0"/>
                <a:cs typeface="ＭＳ Ｐゴシック" charset="0"/>
              </a:rPr>
              <a:t>Invasion Scheduled for June 6, 1944 (D-Day)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606800"/>
            <a:ext cx="3911600" cy="325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38200"/>
            <a:ext cx="4572000" cy="35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52880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>
                <a:latin typeface="Didot" charset="0"/>
                <a:ea typeface="ＭＳ Ｐゴシック" charset="0"/>
                <a:cs typeface="ＭＳ Ｐゴシック" charset="0"/>
              </a:rPr>
              <a:t>The End of the War In Europe</a:t>
            </a:r>
          </a:p>
        </p:txBody>
      </p:sp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3000" y="1524000"/>
            <a:ext cx="3886200" cy="41148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800">
                <a:latin typeface="Didot" charset="0"/>
                <a:ea typeface="ＭＳ Ｐゴシック" charset="0"/>
                <a:cs typeface="ＭＳ Ｐゴシック" charset="0"/>
              </a:rPr>
              <a:t>The Normandy invasion marks the beginning of the end of World War Two.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latin typeface="Didot" charset="0"/>
                <a:ea typeface="ＭＳ Ｐゴシック" charset="0"/>
                <a:cs typeface="ＭＳ Ｐゴシック" charset="0"/>
              </a:rPr>
              <a:t>After the invasion, the allied troops start marching inland to Germany.  Within 3 months the Allies had landed 2 million men and half a million vehicles.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752600"/>
            <a:ext cx="4343400" cy="338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6282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en-US">
                <a:latin typeface="Didot" charset="0"/>
                <a:ea typeface="ＭＳ Ｐゴシック" charset="0"/>
                <a:cs typeface="ＭＳ Ｐゴシック" charset="0"/>
              </a:rPr>
              <a:t>Liberation of Paris</a:t>
            </a:r>
          </a:p>
        </p:txBody>
      </p:sp>
      <p:sp>
        <p:nvSpPr>
          <p:cNvPr id="307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43600" y="1219200"/>
            <a:ext cx="2514600" cy="4114800"/>
          </a:xfrm>
        </p:spPr>
        <p:txBody>
          <a:bodyPr/>
          <a:lstStyle/>
          <a:p>
            <a:r>
              <a:rPr lang="en-US">
                <a:latin typeface="Didot" charset="0"/>
                <a:ea typeface="ＭＳ Ｐゴシック" charset="0"/>
                <a:cs typeface="ＭＳ Ｐゴシック" charset="0"/>
              </a:rPr>
              <a:t>By 1944 the allies liberated Paris and the rest of France.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43000"/>
            <a:ext cx="5080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72826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en-US">
                <a:latin typeface="Didot" charset="0"/>
                <a:ea typeface="ＭＳ Ｐゴシック" charset="0"/>
                <a:cs typeface="ＭＳ Ｐゴシック" charset="0"/>
              </a:rPr>
              <a:t>Battle of the Bulge</a:t>
            </a:r>
          </a:p>
        </p:txBody>
      </p:sp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447800"/>
            <a:ext cx="4038600" cy="4114800"/>
          </a:xfrm>
        </p:spPr>
        <p:txBody>
          <a:bodyPr/>
          <a:lstStyle/>
          <a:p>
            <a:r>
              <a:rPr lang="en-US" sz="2800">
                <a:latin typeface="Didot" charset="0"/>
                <a:ea typeface="ＭＳ Ｐゴシック" charset="0"/>
                <a:cs typeface="ＭＳ Ｐゴシック" charset="0"/>
              </a:rPr>
              <a:t>After liberating France the Allied forces push the Germans back into Germany by defeating them in the Ardennes region of Belgium.</a:t>
            </a:r>
          </a:p>
          <a:p>
            <a:pPr>
              <a:buFontTx/>
              <a:buNone/>
            </a:pPr>
            <a:endParaRPr lang="en-US" sz="2800">
              <a:latin typeface="Didot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981200"/>
            <a:ext cx="4165600" cy="300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82827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>
                <a:latin typeface="Didot" charset="0"/>
                <a:ea typeface="ＭＳ Ｐゴシック" charset="0"/>
                <a:cs typeface="ＭＳ Ｐゴシック" charset="0"/>
              </a:rPr>
              <a:t>The Allies Push Into Germany</a:t>
            </a:r>
          </a:p>
        </p:txBody>
      </p:sp>
      <p:sp>
        <p:nvSpPr>
          <p:cNvPr id="327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219200"/>
            <a:ext cx="8610600" cy="4114800"/>
          </a:xfrm>
        </p:spPr>
        <p:txBody>
          <a:bodyPr/>
          <a:lstStyle/>
          <a:p>
            <a:pPr eaLnBrk="1" hangingPunct="1"/>
            <a:r>
              <a:rPr lang="en-US" dirty="0">
                <a:latin typeface="Didot" charset="0"/>
                <a:ea typeface="ＭＳ Ｐゴシック" charset="0"/>
                <a:cs typeface="ＭＳ Ｐゴシック" charset="0"/>
              </a:rPr>
              <a:t>After fighting the Germans through Belgium, the Allies advance into Germany from the West.</a:t>
            </a:r>
          </a:p>
          <a:p>
            <a:pPr eaLnBrk="1" hangingPunct="1"/>
            <a:r>
              <a:rPr lang="en-US" dirty="0">
                <a:latin typeface="Didot" charset="0"/>
                <a:ea typeface="ＭＳ Ｐゴシック" charset="0"/>
                <a:cs typeface="ＭＳ Ｐゴシック" charset="0"/>
              </a:rPr>
              <a:t>Russia advances through the East</a:t>
            </a:r>
            <a:r>
              <a:rPr lang="en-US" dirty="0" smtClean="0">
                <a:latin typeface="Didot" charset="0"/>
                <a:ea typeface="ＭＳ Ｐゴシック" charset="0"/>
                <a:cs typeface="ＭＳ Ｐゴシック" charset="0"/>
              </a:rPr>
              <a:t>.</a:t>
            </a:r>
            <a:endParaRPr lang="en-US" dirty="0">
              <a:latin typeface="Didot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886200"/>
            <a:ext cx="3810000" cy="2760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886200"/>
            <a:ext cx="3987800" cy="281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07377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143000"/>
          </a:xfrm>
        </p:spPr>
        <p:txBody>
          <a:bodyPr/>
          <a:lstStyle/>
          <a:p>
            <a:pPr eaLnBrk="1" hangingPunct="1"/>
            <a:r>
              <a:rPr lang="en-US">
                <a:latin typeface="Didot" charset="0"/>
                <a:ea typeface="ＭＳ Ｐゴシック" charset="0"/>
                <a:cs typeface="ＭＳ Ｐゴシック" charset="0"/>
              </a:rPr>
              <a:t>VE Day</a:t>
            </a:r>
          </a:p>
        </p:txBody>
      </p:sp>
      <p:sp>
        <p:nvSpPr>
          <p:cNvPr id="399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066799"/>
            <a:ext cx="3886200" cy="5183529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800" dirty="0">
                <a:latin typeface="Didot" charset="0"/>
                <a:ea typeface="ＭＳ Ｐゴシック" charset="0"/>
                <a:cs typeface="ＭＳ Ｐゴシック" charset="0"/>
              </a:rPr>
              <a:t>On May 8, 1945 German commanders surrender to the Allied Powers.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>
                <a:latin typeface="Didot" charset="0"/>
                <a:ea typeface="ＭＳ Ｐゴシック" charset="0"/>
                <a:cs typeface="ＭＳ Ｐゴシック" charset="0"/>
              </a:rPr>
              <a:t>The war in Europe ends.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>
                <a:latin typeface="Didot" charset="0"/>
                <a:ea typeface="ＭＳ Ｐゴシック" charset="0"/>
                <a:cs typeface="ＭＳ Ｐゴシック" charset="0"/>
              </a:rPr>
              <a:t>VE Day or Victory over Europe Day.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>
                <a:latin typeface="Didot" charset="0"/>
                <a:ea typeface="ＭＳ Ｐゴシック" charset="0"/>
                <a:cs typeface="ＭＳ Ｐゴシック" charset="0"/>
              </a:rPr>
              <a:t>Despite victory over Italy and German, the war still raged on against Japan.</a:t>
            </a: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990600"/>
            <a:ext cx="4267200" cy="315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4463" y="3505200"/>
            <a:ext cx="2649537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82097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i="1" dirty="0" smtClean="0">
                <a:latin typeface="Didot"/>
                <a:cs typeface="Didot"/>
              </a:rPr>
              <a:t>Key American Moments in the War in the Pacific</a:t>
            </a:r>
            <a:endParaRPr lang="en-US" i="1" dirty="0">
              <a:latin typeface="Didot"/>
              <a:cs typeface="Didot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2526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>
                <a:latin typeface="Didot"/>
                <a:cs typeface="Didot"/>
              </a:rPr>
              <a:t>Pearl Harbor</a:t>
            </a:r>
            <a:br>
              <a:rPr lang="en-US" dirty="0" smtClean="0">
                <a:latin typeface="Didot"/>
                <a:cs typeface="Didot"/>
              </a:rPr>
            </a:br>
            <a:r>
              <a:rPr lang="en-US" dirty="0" smtClean="0">
                <a:latin typeface="Didot"/>
                <a:cs typeface="Didot"/>
              </a:rPr>
              <a:t>December 7, 1941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524000"/>
            <a:ext cx="4191000" cy="5334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200" dirty="0" smtClean="0">
                <a:latin typeface="Didot"/>
                <a:cs typeface="Didot"/>
              </a:rPr>
              <a:t>The first attack wave targeted airfields and battleships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200" dirty="0" smtClean="0">
                <a:latin typeface="Didot"/>
                <a:cs typeface="Didot"/>
              </a:rPr>
              <a:t>The second wave targeted other ships and shipyard facilities</a:t>
            </a:r>
          </a:p>
          <a:p>
            <a:pPr eaLnBrk="1" hangingPunct="1">
              <a:defRPr/>
            </a:pPr>
            <a:r>
              <a:rPr lang="en-US" sz="2200" dirty="0" smtClean="0">
                <a:latin typeface="Didot"/>
                <a:cs typeface="Didot"/>
              </a:rPr>
              <a:t>Eight battleships were damaged, with five sunk </a:t>
            </a:r>
          </a:p>
          <a:p>
            <a:pPr eaLnBrk="1" hangingPunct="1">
              <a:defRPr/>
            </a:pPr>
            <a:r>
              <a:rPr lang="en-US" sz="2200" dirty="0" smtClean="0">
                <a:latin typeface="Didot"/>
                <a:cs typeface="Didot"/>
              </a:rPr>
              <a:t>Three light cruisers, three destroyers, three smaller vessels, and 188 aircraft were destroyed</a:t>
            </a:r>
          </a:p>
          <a:p>
            <a:pPr eaLnBrk="1" hangingPunct="1">
              <a:defRPr/>
            </a:pPr>
            <a:r>
              <a:rPr lang="en-US" sz="2200" dirty="0" smtClean="0">
                <a:latin typeface="Didot"/>
                <a:cs typeface="Didot"/>
              </a:rPr>
              <a:t>2,335 servicemen and 68 civilians killed </a:t>
            </a:r>
          </a:p>
          <a:p>
            <a:pPr eaLnBrk="1" hangingPunct="1">
              <a:defRPr/>
            </a:pPr>
            <a:r>
              <a:rPr lang="en-US" sz="2200" dirty="0" smtClean="0">
                <a:latin typeface="Didot"/>
                <a:cs typeface="Didot"/>
              </a:rPr>
              <a:t>1,178 wounded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endParaRPr lang="en-US" sz="2000" dirty="0" smtClean="0">
              <a:cs typeface="+mn-cs"/>
            </a:endParaRPr>
          </a:p>
        </p:txBody>
      </p:sp>
      <p:pic>
        <p:nvPicPr>
          <p:cNvPr id="9220" name="Picture 4" descr="pearl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24400" y="1600200"/>
            <a:ext cx="4232275" cy="3384550"/>
          </a:xfrm>
          <a:ln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843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4572000"/>
            <a:ext cx="284797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114233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757" y="13101"/>
            <a:ext cx="7263601" cy="6829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6524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8575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Didot"/>
                <a:cs typeface="Didot"/>
              </a:rPr>
              <a:t>War in the Pacific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610600" cy="7391400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>
                <a:latin typeface="Didot"/>
                <a:cs typeface="Didot"/>
              </a:rPr>
              <a:t>Pacific Theater was a major theater of combat between the Allies and Japan</a:t>
            </a:r>
          </a:p>
          <a:p>
            <a:pPr lvl="1" eaLnBrk="1" hangingPunct="1">
              <a:defRPr/>
            </a:pPr>
            <a:r>
              <a:rPr lang="en-US" sz="2200" dirty="0" smtClean="0">
                <a:latin typeface="Didot"/>
                <a:cs typeface="Didot"/>
              </a:rPr>
              <a:t>America &amp; Britain (and its commonwealth allies) vs. Japan </a:t>
            </a:r>
          </a:p>
          <a:p>
            <a:pPr eaLnBrk="1" hangingPunct="1">
              <a:defRPr/>
            </a:pPr>
            <a:r>
              <a:rPr lang="en-US" sz="2400" dirty="0" smtClean="0">
                <a:latin typeface="Didot"/>
                <a:cs typeface="Didot"/>
              </a:rPr>
              <a:t>Japanese Military Strategy</a:t>
            </a:r>
          </a:p>
          <a:p>
            <a:pPr lvl="1" eaLnBrk="1" hangingPunct="1">
              <a:defRPr/>
            </a:pPr>
            <a:r>
              <a:rPr lang="en-US" sz="2200" dirty="0" smtClean="0">
                <a:latin typeface="Didot"/>
                <a:cs typeface="Didot"/>
              </a:rPr>
              <a:t>The Japanese planned to establish a strongly fortified defensive perimeter extending from Burma, the Dutch East Indies, New Guinea, and the Marshall Islands</a:t>
            </a:r>
          </a:p>
          <a:p>
            <a:pPr lvl="1" eaLnBrk="1" hangingPunct="1">
              <a:defRPr/>
            </a:pPr>
            <a:r>
              <a:rPr lang="en-US" sz="2200" dirty="0" smtClean="0">
                <a:latin typeface="Didot"/>
                <a:cs typeface="Didot"/>
              </a:rPr>
              <a:t>The British and Americans would not be able to penetrate this perimeter and would surrender.</a:t>
            </a:r>
          </a:p>
          <a:p>
            <a:pPr eaLnBrk="1" hangingPunct="1">
              <a:defRPr/>
            </a:pPr>
            <a:r>
              <a:rPr lang="en-US" sz="2400" dirty="0" smtClean="0">
                <a:latin typeface="Didot"/>
                <a:cs typeface="Didot"/>
              </a:rPr>
              <a:t>American Military Strategy</a:t>
            </a:r>
          </a:p>
          <a:p>
            <a:pPr lvl="1" eaLnBrk="1" hangingPunct="1">
              <a:defRPr/>
            </a:pPr>
            <a:r>
              <a:rPr lang="en-US" sz="2200" dirty="0" smtClean="0">
                <a:latin typeface="Didot"/>
                <a:cs typeface="Didot"/>
              </a:rPr>
              <a:t>Island Hopping Strategy</a:t>
            </a:r>
          </a:p>
          <a:p>
            <a:pPr lvl="1" eaLnBrk="1" hangingPunct="1">
              <a:defRPr/>
            </a:pPr>
            <a:r>
              <a:rPr lang="en-US" sz="2200" dirty="0" smtClean="0">
                <a:latin typeface="Didot"/>
                <a:cs typeface="Didot"/>
              </a:rPr>
              <a:t>Mainland invasion of Japan </a:t>
            </a:r>
          </a:p>
          <a:p>
            <a:pPr lvl="2" eaLnBrk="1" hangingPunct="1">
              <a:defRPr/>
            </a:pPr>
            <a:r>
              <a:rPr lang="en-US" sz="2000" dirty="0" smtClean="0">
                <a:latin typeface="Didot"/>
                <a:cs typeface="Didot"/>
              </a:rPr>
              <a:t>When the Atomic Bomb is invented, the decision is used to drop the bomb rather than</a:t>
            </a:r>
            <a:r>
              <a:rPr lang="en-US" sz="2000" dirty="0" smtClean="0"/>
              <a:t> </a:t>
            </a:r>
            <a:r>
              <a:rPr lang="en-US" sz="2000" dirty="0" smtClean="0">
                <a:latin typeface="Didot"/>
                <a:cs typeface="Didot"/>
              </a:rPr>
              <a:t>invade Japan</a:t>
            </a:r>
          </a:p>
        </p:txBody>
      </p:sp>
    </p:spTree>
    <p:extLst>
      <p:ext uri="{BB962C8B-B14F-4D97-AF65-F5344CB8AC3E}">
        <p14:creationId xmlns:p14="http://schemas.microsoft.com/office/powerpoint/2010/main" val="11778967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5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2362200" cy="762000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mtClean="0">
                <a:cs typeface="+mj-cs"/>
              </a:rPr>
              <a:t>1941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5257800"/>
            <a:ext cx="457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048000"/>
            <a:ext cx="5397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733800"/>
            <a:ext cx="539750" cy="35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7000278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5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2362200" cy="762000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mtClean="0">
                <a:cs typeface="+mj-cs"/>
              </a:rPr>
              <a:t>1942</a:t>
            </a:r>
          </a:p>
        </p:txBody>
      </p:sp>
      <p:grpSp>
        <p:nvGrpSpPr>
          <p:cNvPr id="22531" name="Group 3"/>
          <p:cNvGrpSpPr>
            <a:grpSpLocks/>
          </p:cNvGrpSpPr>
          <p:nvPr/>
        </p:nvGrpSpPr>
        <p:grpSpPr bwMode="auto">
          <a:xfrm>
            <a:off x="4724400" y="5181600"/>
            <a:ext cx="912813" cy="912813"/>
            <a:chOff x="2976" y="3264"/>
            <a:chExt cx="575" cy="575"/>
          </a:xfrm>
        </p:grpSpPr>
        <p:sp>
          <p:nvSpPr>
            <p:cNvPr id="20484" name="AutoShape 4"/>
            <p:cNvSpPr>
              <a:spLocks noChangeArrowheads="1"/>
            </p:cNvSpPr>
            <p:nvPr/>
          </p:nvSpPr>
          <p:spPr bwMode="auto">
            <a:xfrm>
              <a:off x="3072" y="3360"/>
              <a:ext cx="383" cy="383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38160" cap="sq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0485" name="Line 5"/>
            <p:cNvSpPr>
              <a:spLocks noChangeShapeType="1"/>
            </p:cNvSpPr>
            <p:nvPr/>
          </p:nvSpPr>
          <p:spPr bwMode="auto">
            <a:xfrm>
              <a:off x="2976" y="3552"/>
              <a:ext cx="575" cy="0"/>
            </a:xfrm>
            <a:prstGeom prst="line">
              <a:avLst/>
            </a:prstGeom>
            <a:noFill/>
            <a:ln w="38160" cap="sq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0486" name="Line 6"/>
            <p:cNvSpPr>
              <a:spLocks noChangeShapeType="1"/>
            </p:cNvSpPr>
            <p:nvPr/>
          </p:nvSpPr>
          <p:spPr bwMode="auto">
            <a:xfrm>
              <a:off x="3264" y="3264"/>
              <a:ext cx="0" cy="575"/>
            </a:xfrm>
            <a:prstGeom prst="line">
              <a:avLst/>
            </a:prstGeom>
            <a:noFill/>
            <a:ln w="38160" cap="sq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  <p:grpSp>
        <p:nvGrpSpPr>
          <p:cNvPr id="22532" name="Group 7"/>
          <p:cNvGrpSpPr>
            <a:grpSpLocks/>
          </p:cNvGrpSpPr>
          <p:nvPr/>
        </p:nvGrpSpPr>
        <p:grpSpPr bwMode="auto">
          <a:xfrm>
            <a:off x="6781800" y="2362200"/>
            <a:ext cx="912813" cy="912813"/>
            <a:chOff x="4272" y="1488"/>
            <a:chExt cx="575" cy="575"/>
          </a:xfrm>
        </p:grpSpPr>
        <p:sp>
          <p:nvSpPr>
            <p:cNvPr id="20488" name="AutoShape 8"/>
            <p:cNvSpPr>
              <a:spLocks noChangeArrowheads="1"/>
            </p:cNvSpPr>
            <p:nvPr/>
          </p:nvSpPr>
          <p:spPr bwMode="auto">
            <a:xfrm>
              <a:off x="4368" y="1584"/>
              <a:ext cx="383" cy="383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 w="38160" cap="sq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0489" name="Line 9"/>
            <p:cNvSpPr>
              <a:spLocks noChangeShapeType="1"/>
            </p:cNvSpPr>
            <p:nvPr/>
          </p:nvSpPr>
          <p:spPr bwMode="auto">
            <a:xfrm>
              <a:off x="4272" y="1776"/>
              <a:ext cx="575" cy="0"/>
            </a:xfrm>
            <a:prstGeom prst="line">
              <a:avLst/>
            </a:prstGeom>
            <a:noFill/>
            <a:ln w="38160" cap="sq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0490" name="Line 10"/>
            <p:cNvSpPr>
              <a:spLocks noChangeShapeType="1"/>
            </p:cNvSpPr>
            <p:nvPr/>
          </p:nvSpPr>
          <p:spPr bwMode="auto">
            <a:xfrm>
              <a:off x="4560" y="1488"/>
              <a:ext cx="0" cy="575"/>
            </a:xfrm>
            <a:prstGeom prst="line">
              <a:avLst/>
            </a:prstGeom>
            <a:noFill/>
            <a:ln w="38160" cap="sq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9086745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175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>
                <a:latin typeface="Didot"/>
                <a:cs typeface="Didot"/>
              </a:rPr>
              <a:t>Battle of Coral Sea</a:t>
            </a:r>
            <a:br>
              <a:rPr lang="en-US" dirty="0" smtClean="0">
                <a:latin typeface="Didot"/>
                <a:cs typeface="Didot"/>
              </a:rPr>
            </a:br>
            <a:r>
              <a:rPr lang="en-US" dirty="0" smtClean="0">
                <a:latin typeface="Didot"/>
                <a:cs typeface="Didot"/>
              </a:rPr>
              <a:t>May 4-8, 1942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447800"/>
            <a:ext cx="4495800" cy="4800600"/>
          </a:xfrm>
        </p:spPr>
        <p:txBody>
          <a:bodyPr>
            <a:normAutofit fontScale="92500" lnSpcReduction="10000"/>
          </a:bodyPr>
          <a:lstStyle/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sz="2000" dirty="0" smtClean="0">
                <a:latin typeface="Didot"/>
                <a:cs typeface="Didot"/>
              </a:rPr>
              <a:t>What happened?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dirty="0" smtClean="0">
                <a:latin typeface="Didot"/>
                <a:cs typeface="Didot"/>
              </a:rPr>
              <a:t>Carrier battle in the Pacific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dirty="0" smtClean="0">
                <a:latin typeface="Didot"/>
                <a:cs typeface="Didot"/>
              </a:rPr>
              <a:t>Prior to the battle, US intercepted Japanese radio traffic which allowed Americans to position two carriers off the eastern tip of New Guinea prior to the battle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dirty="0" smtClean="0">
                <a:latin typeface="Didot"/>
                <a:cs typeface="Didot"/>
              </a:rPr>
              <a:t>Both sides suffered heavy losses but the Japanese were forced to call off their amphibious attack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sz="2000" dirty="0" smtClean="0">
                <a:latin typeface="Didot"/>
                <a:cs typeface="Didot"/>
              </a:rPr>
              <a:t>Significance?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dirty="0" smtClean="0">
                <a:latin typeface="Didot"/>
                <a:cs typeface="Didot"/>
              </a:rPr>
              <a:t>Halted the Japanese advance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1600" dirty="0" smtClean="0">
                <a:latin typeface="Didot"/>
                <a:cs typeface="Didot"/>
              </a:rPr>
              <a:t>First check on Japanese expansion in the Pacific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dirty="0" smtClean="0">
                <a:latin typeface="Didot"/>
                <a:cs typeface="Didot"/>
              </a:rPr>
              <a:t>First naval battle carried out entirely by aircraft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 smtClean="0">
                <a:latin typeface="Didot"/>
                <a:cs typeface="Didot"/>
              </a:rPr>
              <a:t>Opposing surface ships never made direct contact</a:t>
            </a:r>
          </a:p>
        </p:txBody>
      </p:sp>
      <p:pic>
        <p:nvPicPr>
          <p:cNvPr id="24579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081588"/>
            <a:ext cx="4565650" cy="177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905000"/>
            <a:ext cx="3384550" cy="267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787983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>
                <a:latin typeface="Didot"/>
                <a:cs typeface="Didot"/>
              </a:rPr>
              <a:t>Battle of Midway </a:t>
            </a:r>
            <a:br>
              <a:rPr lang="en-US" dirty="0" smtClean="0">
                <a:latin typeface="Didot"/>
                <a:cs typeface="Didot"/>
              </a:rPr>
            </a:br>
            <a:r>
              <a:rPr lang="en-US" dirty="0" smtClean="0">
                <a:latin typeface="Didot"/>
                <a:cs typeface="Didot"/>
              </a:rPr>
              <a:t>June 4-7, 1942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295400"/>
            <a:ext cx="5257800" cy="8305800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en-US" sz="2000" dirty="0" smtClean="0">
                <a:latin typeface="Didot"/>
                <a:cs typeface="Didot"/>
              </a:rPr>
              <a:t>What Happened?</a:t>
            </a:r>
          </a:p>
          <a:p>
            <a:pPr eaLnBrk="1" hangingPunct="1">
              <a:defRPr/>
            </a:pPr>
            <a:r>
              <a:rPr lang="en-US" sz="2000" dirty="0" smtClean="0">
                <a:latin typeface="Didot"/>
                <a:cs typeface="Didot"/>
              </a:rPr>
              <a:t>Carrier Battle in the Pacific</a:t>
            </a:r>
          </a:p>
          <a:p>
            <a:pPr eaLnBrk="1" hangingPunct="1">
              <a:defRPr/>
            </a:pPr>
            <a:r>
              <a:rPr lang="en-US" sz="2000" dirty="0" smtClean="0">
                <a:latin typeface="Didot"/>
                <a:cs typeface="Didot"/>
              </a:rPr>
              <a:t>Americans again used intercepted messages to foil a Japanese attack at the island of Midway</a:t>
            </a:r>
          </a:p>
          <a:p>
            <a:pPr eaLnBrk="1" hangingPunct="1">
              <a:defRPr/>
            </a:pPr>
            <a:r>
              <a:rPr lang="en-US" sz="2000" dirty="0" smtClean="0">
                <a:latin typeface="Didot"/>
                <a:cs typeface="Didot"/>
              </a:rPr>
              <a:t>After losing many planes in ineffective strikes, US dive bombers manage to set three Japanese carriers on fire.</a:t>
            </a:r>
          </a:p>
          <a:p>
            <a:pPr eaLnBrk="1" hangingPunct="1">
              <a:defRPr/>
            </a:pPr>
            <a:r>
              <a:rPr lang="en-US" sz="2000" dirty="0" smtClean="0">
                <a:latin typeface="Didot"/>
                <a:cs typeface="Didot"/>
              </a:rPr>
              <a:t>Americans destroyed four Japanese carriers and most of their flight crews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sz="2000" dirty="0" smtClean="0">
                <a:latin typeface="Didot"/>
                <a:cs typeface="Didot"/>
              </a:rPr>
              <a:t>Significance?</a:t>
            </a:r>
          </a:p>
          <a:p>
            <a:pPr eaLnBrk="1" hangingPunct="1">
              <a:defRPr/>
            </a:pPr>
            <a:r>
              <a:rPr lang="en-US" sz="2000" dirty="0" smtClean="0">
                <a:latin typeface="Didot"/>
                <a:cs typeface="Didot"/>
              </a:rPr>
              <a:t>Allied victory</a:t>
            </a:r>
          </a:p>
          <a:p>
            <a:pPr eaLnBrk="1" hangingPunct="1">
              <a:defRPr/>
            </a:pPr>
            <a:r>
              <a:rPr lang="en-US" sz="2000" dirty="0" smtClean="0">
                <a:latin typeface="Didot"/>
                <a:cs typeface="Didot"/>
              </a:rPr>
              <a:t>Turns the momentum in the Pacific to the Allies</a:t>
            </a:r>
          </a:p>
          <a:p>
            <a:pPr eaLnBrk="1" hangingPunct="1">
              <a:defRPr/>
            </a:pPr>
            <a:r>
              <a:rPr lang="en-US" sz="2000" dirty="0" smtClean="0">
                <a:latin typeface="Didot"/>
                <a:cs typeface="Didot"/>
              </a:rPr>
              <a:t>First major carrier v. carrier engagement</a:t>
            </a:r>
          </a:p>
          <a:p>
            <a:pPr eaLnBrk="1" hangingPunct="1">
              <a:defRPr/>
            </a:pPr>
            <a:r>
              <a:rPr lang="en-US" sz="2000" dirty="0" smtClean="0">
                <a:latin typeface="Didot"/>
                <a:cs typeface="Didot"/>
              </a:rPr>
              <a:t>Japan’s first naval defeat since 1863</a:t>
            </a:r>
          </a:p>
        </p:txBody>
      </p:sp>
      <p:pic>
        <p:nvPicPr>
          <p:cNvPr id="25603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713" y="4114800"/>
            <a:ext cx="3327400" cy="252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788" y="1752600"/>
            <a:ext cx="3732212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436516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5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-381000" y="0"/>
            <a:ext cx="3581400" cy="762000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dirty="0" smtClean="0">
                <a:cs typeface="+mj-cs"/>
              </a:rPr>
              <a:t>1943-1944</a:t>
            </a:r>
          </a:p>
        </p:txBody>
      </p:sp>
    </p:spTree>
    <p:extLst>
      <p:ext uri="{BB962C8B-B14F-4D97-AF65-F5344CB8AC3E}">
        <p14:creationId xmlns:p14="http://schemas.microsoft.com/office/powerpoint/2010/main" val="3153023998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>
                <a:latin typeface="Didot"/>
                <a:cs typeface="Didot"/>
              </a:rPr>
              <a:t>Battle of Iwo Jima</a:t>
            </a:r>
            <a:br>
              <a:rPr lang="en-US" dirty="0" smtClean="0">
                <a:latin typeface="Didot"/>
                <a:cs typeface="Didot"/>
              </a:rPr>
            </a:br>
            <a:r>
              <a:rPr lang="en-US" dirty="0" smtClean="0">
                <a:latin typeface="Didot"/>
                <a:cs typeface="Didot"/>
              </a:rPr>
              <a:t>February 19 – March 26 1945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5257800" cy="4525963"/>
          </a:xfrm>
        </p:spPr>
        <p:txBody>
          <a:bodyPr>
            <a:normAutofit fontScale="92500" lnSpcReduction="10000"/>
          </a:bodyPr>
          <a:lstStyle/>
          <a:p>
            <a:pPr marL="0" indent="0" eaLnBrk="1" hangingPunct="1">
              <a:buFontTx/>
              <a:buNone/>
              <a:defRPr/>
            </a:pPr>
            <a:r>
              <a:rPr lang="en-US" sz="1800" dirty="0" smtClean="0">
                <a:latin typeface="Didot"/>
                <a:cs typeface="Didot"/>
              </a:rPr>
              <a:t>What Happened?</a:t>
            </a:r>
          </a:p>
          <a:p>
            <a:pPr eaLnBrk="1" hangingPunct="1">
              <a:defRPr/>
            </a:pPr>
            <a:r>
              <a:rPr lang="en-US" sz="1800" dirty="0" smtClean="0">
                <a:latin typeface="Didot"/>
                <a:cs typeface="Didot"/>
              </a:rPr>
              <a:t>Island battle in the Pacific</a:t>
            </a:r>
          </a:p>
          <a:p>
            <a:pPr eaLnBrk="1" hangingPunct="1">
              <a:defRPr/>
            </a:pPr>
            <a:r>
              <a:rPr lang="en-US" sz="1800" dirty="0" smtClean="0">
                <a:latin typeface="Didot"/>
                <a:cs typeface="Didot"/>
              </a:rPr>
              <a:t>Battle for the Japanese-owned island off the coast of Japan</a:t>
            </a:r>
          </a:p>
          <a:p>
            <a:pPr eaLnBrk="1" hangingPunct="1">
              <a:defRPr/>
            </a:pPr>
            <a:r>
              <a:rPr lang="en-US" sz="1800" dirty="0" smtClean="0">
                <a:latin typeface="Didot"/>
                <a:cs typeface="Didot"/>
              </a:rPr>
              <a:t>Longest sustained aerial offensive of the war</a:t>
            </a:r>
          </a:p>
          <a:p>
            <a:pPr eaLnBrk="1" hangingPunct="1">
              <a:defRPr/>
            </a:pPr>
            <a:r>
              <a:rPr lang="en-US" sz="1800" dirty="0" smtClean="0">
                <a:latin typeface="Didot"/>
                <a:cs typeface="Didot"/>
              </a:rPr>
              <a:t>More U.S. marines sent to Iwo Jima than any other battle</a:t>
            </a:r>
          </a:p>
          <a:p>
            <a:pPr eaLnBrk="1" hangingPunct="1">
              <a:defRPr/>
            </a:pPr>
            <a:r>
              <a:rPr lang="en-US" sz="1800" dirty="0" smtClean="0">
                <a:latin typeface="Didot"/>
                <a:cs typeface="Didot"/>
              </a:rPr>
              <a:t>Some of the fiercest and bloodiest fighting of World War Two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sz="1800" dirty="0" smtClean="0">
                <a:latin typeface="Didot"/>
                <a:cs typeface="Didot"/>
              </a:rPr>
              <a:t>Significance?</a:t>
            </a:r>
          </a:p>
          <a:p>
            <a:pPr eaLnBrk="1" hangingPunct="1">
              <a:defRPr/>
            </a:pPr>
            <a:r>
              <a:rPr lang="en-US" sz="1800" dirty="0" smtClean="0">
                <a:latin typeface="Didot"/>
                <a:cs typeface="Didot"/>
              </a:rPr>
              <a:t>Allied victory</a:t>
            </a:r>
          </a:p>
          <a:p>
            <a:pPr eaLnBrk="1" hangingPunct="1">
              <a:defRPr/>
            </a:pPr>
            <a:r>
              <a:rPr lang="en-US" sz="1800" dirty="0" smtClean="0">
                <a:latin typeface="Didot"/>
                <a:cs typeface="Didot"/>
              </a:rPr>
              <a:t>Strategic importance is debated</a:t>
            </a:r>
          </a:p>
          <a:p>
            <a:pPr eaLnBrk="1" hangingPunct="1">
              <a:defRPr/>
            </a:pPr>
            <a:r>
              <a:rPr lang="en-US" sz="1800" dirty="0" smtClean="0">
                <a:latin typeface="Didot"/>
                <a:cs typeface="Didot"/>
              </a:rPr>
              <a:t>Remembered because of the heavy losses sustained by both sides</a:t>
            </a:r>
          </a:p>
          <a:p>
            <a:pPr lvl="1" eaLnBrk="1" hangingPunct="1">
              <a:defRPr/>
            </a:pPr>
            <a:r>
              <a:rPr lang="en-US" sz="1800" dirty="0" smtClean="0">
                <a:latin typeface="Didot"/>
                <a:cs typeface="Didot"/>
              </a:rPr>
              <a:t>Americans: 6,821</a:t>
            </a:r>
          </a:p>
          <a:p>
            <a:pPr lvl="1" eaLnBrk="1" hangingPunct="1">
              <a:defRPr/>
            </a:pPr>
            <a:r>
              <a:rPr lang="en-US" sz="1800" dirty="0" smtClean="0">
                <a:latin typeface="Didot"/>
                <a:cs typeface="Didot"/>
              </a:rPr>
              <a:t>Japanese: 18, 844</a:t>
            </a:r>
          </a:p>
        </p:txBody>
      </p:sp>
      <p:pic>
        <p:nvPicPr>
          <p:cNvPr id="28675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752600"/>
            <a:ext cx="3530600" cy="284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0966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>
                <a:latin typeface="Didot"/>
                <a:cs typeface="Didot"/>
              </a:rPr>
              <a:t>Battle of Okinawa</a:t>
            </a:r>
            <a:br>
              <a:rPr lang="en-US" dirty="0" smtClean="0">
                <a:latin typeface="Didot"/>
                <a:cs typeface="Didot"/>
              </a:rPr>
            </a:br>
            <a:r>
              <a:rPr lang="en-US" dirty="0" smtClean="0">
                <a:latin typeface="Didot"/>
                <a:cs typeface="Didot"/>
              </a:rPr>
              <a:t>April-June 1945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5486400" cy="4525963"/>
          </a:xfrm>
        </p:spPr>
        <p:txBody>
          <a:bodyPr>
            <a:normAutofit fontScale="92500" lnSpcReduction="20000"/>
          </a:bodyPr>
          <a:lstStyle/>
          <a:p>
            <a:pPr marL="0" indent="0" eaLnBrk="1" hangingPunct="1">
              <a:buFontTx/>
              <a:buNone/>
              <a:defRPr/>
            </a:pPr>
            <a:r>
              <a:rPr lang="en-US" sz="2000" dirty="0" smtClean="0">
                <a:latin typeface="Didot"/>
                <a:cs typeface="Didot"/>
              </a:rPr>
              <a:t>What Happened?</a:t>
            </a:r>
          </a:p>
          <a:p>
            <a:pPr eaLnBrk="1" hangingPunct="1">
              <a:defRPr/>
            </a:pPr>
            <a:r>
              <a:rPr lang="en-US" sz="2000" dirty="0" smtClean="0">
                <a:latin typeface="Didot"/>
                <a:cs typeface="Didot"/>
              </a:rPr>
              <a:t>Island battle in the Pacific</a:t>
            </a:r>
          </a:p>
          <a:p>
            <a:pPr eaLnBrk="1" hangingPunct="1">
              <a:defRPr/>
            </a:pPr>
            <a:r>
              <a:rPr lang="en-US" sz="2000" dirty="0" smtClean="0">
                <a:latin typeface="Didot"/>
                <a:cs typeface="Didot"/>
              </a:rPr>
              <a:t>Largest amphibious assault in the Pacific Theater</a:t>
            </a:r>
          </a:p>
          <a:p>
            <a:pPr eaLnBrk="1" hangingPunct="1">
              <a:defRPr/>
            </a:pPr>
            <a:r>
              <a:rPr lang="en-US" sz="2000" dirty="0" smtClean="0">
                <a:latin typeface="Didot"/>
                <a:cs typeface="Didot"/>
              </a:rPr>
              <a:t>Japanese had heavy use of kamikazes</a:t>
            </a:r>
          </a:p>
          <a:p>
            <a:pPr eaLnBrk="1" hangingPunct="1">
              <a:defRPr/>
            </a:pPr>
            <a:r>
              <a:rPr lang="en-US" sz="2000" dirty="0" smtClean="0">
                <a:latin typeface="Didot"/>
                <a:cs typeface="Didot"/>
              </a:rPr>
              <a:t>Fierce and bloody fighting</a:t>
            </a:r>
          </a:p>
          <a:p>
            <a:pPr eaLnBrk="1" hangingPunct="1">
              <a:defRPr/>
            </a:pPr>
            <a:r>
              <a:rPr lang="en-US" sz="2000" dirty="0" smtClean="0">
                <a:latin typeface="Didot"/>
                <a:cs typeface="Didot"/>
              </a:rPr>
              <a:t>Deaths</a:t>
            </a:r>
          </a:p>
          <a:p>
            <a:pPr lvl="1" eaLnBrk="1" hangingPunct="1">
              <a:defRPr/>
            </a:pPr>
            <a:r>
              <a:rPr lang="en-US" sz="1800" dirty="0" smtClean="0">
                <a:latin typeface="Didot"/>
                <a:cs typeface="Didot"/>
              </a:rPr>
              <a:t>US: </a:t>
            </a:r>
          </a:p>
          <a:p>
            <a:pPr lvl="2" eaLnBrk="1" hangingPunct="1">
              <a:defRPr/>
            </a:pPr>
            <a:r>
              <a:rPr lang="en-US" sz="1800" dirty="0" smtClean="0">
                <a:latin typeface="Didot"/>
                <a:cs typeface="Didot"/>
              </a:rPr>
              <a:t>12,500 killed</a:t>
            </a:r>
          </a:p>
          <a:p>
            <a:pPr lvl="1" eaLnBrk="1" hangingPunct="1">
              <a:defRPr/>
            </a:pPr>
            <a:r>
              <a:rPr lang="en-US" sz="1800" dirty="0" smtClean="0">
                <a:latin typeface="Didot"/>
                <a:cs typeface="Didot"/>
              </a:rPr>
              <a:t>Japan:</a:t>
            </a:r>
          </a:p>
          <a:p>
            <a:pPr lvl="2" eaLnBrk="1" hangingPunct="1">
              <a:defRPr/>
            </a:pPr>
            <a:r>
              <a:rPr lang="en-US" sz="1800" dirty="0" smtClean="0">
                <a:latin typeface="Didot"/>
                <a:cs typeface="Didot"/>
              </a:rPr>
              <a:t>93,000 killed</a:t>
            </a:r>
          </a:p>
          <a:p>
            <a:pPr lvl="2" eaLnBrk="1" hangingPunct="1">
              <a:defRPr/>
            </a:pPr>
            <a:r>
              <a:rPr lang="en-US" sz="1800" dirty="0" smtClean="0">
                <a:latin typeface="Didot"/>
                <a:cs typeface="Didot"/>
              </a:rPr>
              <a:t>94,000 civilians (many by suicide)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sz="2000" dirty="0" smtClean="0">
                <a:latin typeface="Didot"/>
                <a:cs typeface="Didot"/>
              </a:rPr>
              <a:t>Significance</a:t>
            </a:r>
          </a:p>
          <a:p>
            <a:pPr eaLnBrk="1" hangingPunct="1">
              <a:defRPr/>
            </a:pPr>
            <a:r>
              <a:rPr lang="en-US" sz="2000" dirty="0" smtClean="0">
                <a:latin typeface="Didot"/>
                <a:cs typeface="Didot"/>
              </a:rPr>
              <a:t>Was to serve as a base for air operations for the planned invasion of mainland Japan</a:t>
            </a:r>
          </a:p>
          <a:p>
            <a:pPr lvl="1" eaLnBrk="1" hangingPunct="1">
              <a:defRPr/>
            </a:pPr>
            <a:endParaRPr lang="en-US" sz="2000" dirty="0" smtClean="0">
              <a:latin typeface="Didot"/>
              <a:cs typeface="Didot"/>
            </a:endParaRPr>
          </a:p>
          <a:p>
            <a:pPr lvl="2" eaLnBrk="1" hangingPunct="1">
              <a:defRPr/>
            </a:pPr>
            <a:endParaRPr lang="en-US" sz="2000" dirty="0" smtClean="0">
              <a:latin typeface="Didot"/>
              <a:cs typeface="Didot"/>
            </a:endParaRPr>
          </a:p>
        </p:txBody>
      </p:sp>
      <p:pic>
        <p:nvPicPr>
          <p:cNvPr id="29699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913" y="1295400"/>
            <a:ext cx="2986087" cy="218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4324350"/>
            <a:ext cx="350520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711450"/>
            <a:ext cx="2505075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4278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Didot"/>
                <a:cs typeface="Didot"/>
              </a:rPr>
              <a:t>Plan to Invade Japan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>
                <a:latin typeface="Didot"/>
                <a:cs typeface="Didot"/>
              </a:rPr>
              <a:t>US planned to invade Japan with eleven Army and Marine divisions (650,000 troops)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>
                <a:latin typeface="Didot"/>
                <a:cs typeface="Didot"/>
              </a:rPr>
              <a:t>Casualty estimates for the operation were as high as 1,400,000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>
                <a:latin typeface="Didot"/>
                <a:cs typeface="Didot"/>
              </a:rPr>
              <a:t>Truman decided to use the atomic bomb to avoid such losses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800" dirty="0" smtClean="0">
              <a:cs typeface="+mn-cs"/>
            </a:endParaRPr>
          </a:p>
        </p:txBody>
      </p:sp>
      <p:pic>
        <p:nvPicPr>
          <p:cNvPr id="32772" name="Picture 4" descr="Operation_Coronet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68888" y="1493838"/>
            <a:ext cx="3195637" cy="4525962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4038600" y="6172200"/>
            <a:ext cx="48768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en-US" sz="2000">
                <a:solidFill>
                  <a:schemeClr val="tx2"/>
                </a:solidFill>
                <a:latin typeface="Didot"/>
                <a:cs typeface="Didot"/>
              </a:rPr>
              <a:t>Operation Cornet, the plan to take Tokyo</a:t>
            </a:r>
          </a:p>
        </p:txBody>
      </p:sp>
    </p:spTree>
    <p:extLst>
      <p:ext uri="{BB962C8B-B14F-4D97-AF65-F5344CB8AC3E}">
        <p14:creationId xmlns:p14="http://schemas.microsoft.com/office/powerpoint/2010/main" val="299697121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Meanwhile, back in America…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543968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latin typeface="Didot"/>
                <a:cs typeface="Didot"/>
              </a:rPr>
              <a:t>Public opinion against Hitler, as well as Japan’s actions in China, was high when the war broke out in 1939</a:t>
            </a:r>
          </a:p>
          <a:p>
            <a:r>
              <a:rPr lang="en-US" dirty="0" smtClean="0">
                <a:latin typeface="Didot"/>
                <a:cs typeface="Didot"/>
              </a:rPr>
              <a:t>There was limited support for America to enter the war however.</a:t>
            </a:r>
          </a:p>
          <a:p>
            <a:r>
              <a:rPr lang="en-US" dirty="0" smtClean="0">
                <a:latin typeface="Didot"/>
                <a:cs typeface="Didot"/>
              </a:rPr>
              <a:t>America officially declared neutrality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0221" y="1417638"/>
            <a:ext cx="3363779" cy="544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2744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14" y="793692"/>
            <a:ext cx="3950018" cy="50523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1533" y="992115"/>
            <a:ext cx="4552467" cy="5409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935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Didot"/>
                <a:cs typeface="Didot"/>
              </a:rPr>
              <a:t>Arsenal of Democracy: Lend-Lease Act 1941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7519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latin typeface="Didot"/>
                <a:cs typeface="Didot"/>
              </a:rPr>
              <a:t>American attitudes toward the war began to change in 1940</a:t>
            </a:r>
          </a:p>
          <a:p>
            <a:r>
              <a:rPr lang="en-US" dirty="0" smtClean="0">
                <a:latin typeface="Didot"/>
                <a:cs typeface="Didot"/>
              </a:rPr>
              <a:t>Nazi victories in Poland, France, and their narrow loss in the Battle of Britain led many Americans to start advocating for greater US involvement in the war</a:t>
            </a:r>
          </a:p>
          <a:p>
            <a:r>
              <a:rPr lang="en-US" dirty="0" smtClean="0">
                <a:latin typeface="Didot"/>
                <a:cs typeface="Didot"/>
              </a:rPr>
              <a:t>Lend Lease Act 1941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America began shipping money, oil, weapons, and food to Britain  and Free France (the Nazi’s main enemies) and China (Japan’s main enemy)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When the Nazis invaded the USSR that summer, they too became a recipient of Lend-Lease funds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The aid was given in exchange for leases on army and naval bases in Allied territory during the war.</a:t>
            </a:r>
          </a:p>
        </p:txBody>
      </p:sp>
    </p:spTree>
    <p:extLst>
      <p:ext uri="{BB962C8B-B14F-4D97-AF65-F5344CB8AC3E}">
        <p14:creationId xmlns:p14="http://schemas.microsoft.com/office/powerpoint/2010/main" val="12445398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America Enters the War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203" y="1195499"/>
            <a:ext cx="8691762" cy="4525963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With the bombing of Pearl Harbor, the United States enters the war in December 8, 1941</a:t>
            </a:r>
          </a:p>
          <a:p>
            <a:r>
              <a:rPr lang="en-US" dirty="0" smtClean="0">
                <a:latin typeface="Didot"/>
                <a:cs typeface="Didot"/>
              </a:rPr>
              <a:t>Hitler declares war on the United States December 11, 1941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1662" y="4040920"/>
            <a:ext cx="4301599" cy="2817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2108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68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Allied Efforts in Europe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278587" y="1132818"/>
            <a:ext cx="2420456" cy="5177038"/>
          </a:xfrm>
        </p:spPr>
        <p:txBody>
          <a:bodyPr/>
          <a:lstStyle/>
          <a:p>
            <a:r>
              <a:rPr lang="en-US" dirty="0" smtClean="0">
                <a:latin typeface="Didot"/>
                <a:cs typeface="Didot"/>
              </a:rPr>
              <a:t>Allies had a “Europe First” strategy</a:t>
            </a:r>
          </a:p>
          <a:p>
            <a:r>
              <a:rPr lang="en-US" dirty="0" smtClean="0">
                <a:latin typeface="Didot"/>
                <a:cs typeface="Didot"/>
              </a:rPr>
              <a:t>To liberate Europe, the Allies had to begin in North Africa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0921" y="1369120"/>
            <a:ext cx="6103721" cy="5218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728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Didot"/>
                <a:cs typeface="Didot"/>
              </a:rPr>
              <a:t>Allied Invasion of North Africa: Operation Torch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741" y="1381935"/>
            <a:ext cx="4960732" cy="5472432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latin typeface="Didot"/>
                <a:cs typeface="Didot"/>
              </a:rPr>
              <a:t>First American involvement in Europe</a:t>
            </a:r>
          </a:p>
          <a:p>
            <a:r>
              <a:rPr lang="en-US" dirty="0" smtClean="0">
                <a:latin typeface="Didot"/>
                <a:cs typeface="Didot"/>
              </a:rPr>
              <a:t>Key Leaders: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General Dwight Eisenhower (American)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General George Patton (American) 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General Bernard Montgomery (British)</a:t>
            </a:r>
          </a:p>
          <a:p>
            <a:r>
              <a:rPr lang="en-US" dirty="0" smtClean="0">
                <a:latin typeface="Didot"/>
                <a:cs typeface="Didot"/>
              </a:rPr>
              <a:t>Allies stop the German advance in Tunisia</a:t>
            </a:r>
          </a:p>
          <a:p>
            <a:r>
              <a:rPr lang="en-US" dirty="0" smtClean="0">
                <a:latin typeface="Didot"/>
                <a:cs typeface="Didot"/>
              </a:rPr>
              <a:t>May 1943, Axis surrenders</a:t>
            </a:r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9165" y="1381935"/>
            <a:ext cx="3810260" cy="17531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9165" y="3373193"/>
            <a:ext cx="3876244" cy="2566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3984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1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Didot"/>
                <a:cs typeface="Didot"/>
              </a:rPr>
              <a:t>Allied Invasion of Sicily Italy: Operation Husky</a:t>
            </a:r>
            <a:endParaRPr lang="en-US" dirty="0">
              <a:latin typeface="Didot"/>
              <a:cs typeface="Dido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238574" cy="52578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latin typeface="Didot"/>
                <a:cs typeface="Didot"/>
              </a:rPr>
              <a:t>July 1943: British and American armies invade Sicily</a:t>
            </a:r>
          </a:p>
          <a:p>
            <a:pPr lvl="1"/>
            <a:r>
              <a:rPr lang="en-US" dirty="0" smtClean="0">
                <a:latin typeface="Didot"/>
                <a:cs typeface="Didot"/>
              </a:rPr>
              <a:t>Largest amphibious operation ever undertaken at that time (soon to be replaced by D-Day)</a:t>
            </a:r>
          </a:p>
          <a:p>
            <a:r>
              <a:rPr lang="en-US" dirty="0" smtClean="0">
                <a:latin typeface="Didot"/>
                <a:cs typeface="Didot"/>
              </a:rPr>
              <a:t>Allies easily secure Sicily</a:t>
            </a:r>
          </a:p>
          <a:p>
            <a:r>
              <a:rPr lang="en-US" dirty="0" smtClean="0">
                <a:latin typeface="Didot"/>
                <a:cs typeface="Didot"/>
              </a:rPr>
              <a:t>Allies invade Sicily, Italians begin to turn on Mussolini and he is overthrown and imprisoned</a:t>
            </a:r>
          </a:p>
          <a:p>
            <a:r>
              <a:rPr lang="en-US" dirty="0" smtClean="0">
                <a:latin typeface="Didot"/>
                <a:cs typeface="Didot"/>
              </a:rPr>
              <a:t>September 1943: Italy surrenders</a:t>
            </a:r>
            <a:endParaRPr lang="en-US" dirty="0">
              <a:latin typeface="Didot"/>
              <a:cs typeface="Didot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442" y="4324163"/>
            <a:ext cx="3192558" cy="253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5774" y="1340121"/>
            <a:ext cx="3448226" cy="2984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8102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</TotalTime>
  <Words>1323</Words>
  <Application>Microsoft Macintosh PowerPoint</Application>
  <PresentationFormat>On-screen Show (4:3)</PresentationFormat>
  <Paragraphs>164</Paragraphs>
  <Slides>28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World War Two: War in Europe</vt:lpstr>
      <vt:lpstr>PowerPoint Presentation</vt:lpstr>
      <vt:lpstr>Meanwhile, back in America…</vt:lpstr>
      <vt:lpstr>PowerPoint Presentation</vt:lpstr>
      <vt:lpstr>Arsenal of Democracy: Lend-Lease Act 1941</vt:lpstr>
      <vt:lpstr>America Enters the War</vt:lpstr>
      <vt:lpstr>Allied Efforts in Europe</vt:lpstr>
      <vt:lpstr>Allied Invasion of North Africa: Operation Torch</vt:lpstr>
      <vt:lpstr>Allied Invasion of Sicily Italy: Operation Husky</vt:lpstr>
      <vt:lpstr>Area Bombing Campaigns in Germany</vt:lpstr>
      <vt:lpstr>The Liberation of France: The Normandy Invasion June 1944</vt:lpstr>
      <vt:lpstr>Plan of Attack</vt:lpstr>
      <vt:lpstr>The End of the War In Europe</vt:lpstr>
      <vt:lpstr>Liberation of Paris</vt:lpstr>
      <vt:lpstr>Battle of the Bulge</vt:lpstr>
      <vt:lpstr>The Allies Push Into Germany</vt:lpstr>
      <vt:lpstr>VE Day</vt:lpstr>
      <vt:lpstr>Key American Moments in the War in the Pacific</vt:lpstr>
      <vt:lpstr>Pearl Harbor December 7, 1941</vt:lpstr>
      <vt:lpstr>War in the Pacific</vt:lpstr>
      <vt:lpstr>1941</vt:lpstr>
      <vt:lpstr>1942</vt:lpstr>
      <vt:lpstr>Battle of Coral Sea May 4-8, 1942</vt:lpstr>
      <vt:lpstr>Battle of Midway  June 4-7, 1942</vt:lpstr>
      <vt:lpstr>1943-1944</vt:lpstr>
      <vt:lpstr>Battle of Iwo Jima February 19 – March 26 1945</vt:lpstr>
      <vt:lpstr>Battle of Okinawa April-June 1945</vt:lpstr>
      <vt:lpstr>Plan to Invade Japan</vt:lpstr>
    </vt:vector>
  </TitlesOfParts>
  <Company>Wellesley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WPS</dc:creator>
  <cp:lastModifiedBy>Emily Gordon</cp:lastModifiedBy>
  <cp:revision>12</cp:revision>
  <dcterms:created xsi:type="dcterms:W3CDTF">2016-05-11T12:01:24Z</dcterms:created>
  <dcterms:modified xsi:type="dcterms:W3CDTF">2016-05-31T16:08:58Z</dcterms:modified>
</cp:coreProperties>
</file>